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25" r:id="rId2"/>
    <p:sldId id="326" r:id="rId3"/>
    <p:sldId id="327" r:id="rId4"/>
    <p:sldId id="328" r:id="rId5"/>
    <p:sldId id="329" r:id="rId6"/>
  </p:sldIdLst>
  <p:sldSz cx="7562850" cy="10691813"/>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r" defTabSz="914400" rtl="1" eaLnBrk="1" latinLnBrk="0" hangingPunct="1">
      <a:defRPr kern="1200">
        <a:solidFill>
          <a:schemeClr val="tx1"/>
        </a:solidFill>
        <a:latin typeface="Calibri" panose="020F0502020204030204" pitchFamily="34" charset="0"/>
        <a:ea typeface="+mn-ea"/>
        <a:cs typeface="+mn-cs"/>
      </a:defRPr>
    </a:lvl6pPr>
    <a:lvl7pPr marL="2743200" algn="r" defTabSz="914400" rtl="1" eaLnBrk="1" latinLnBrk="0" hangingPunct="1">
      <a:defRPr kern="1200">
        <a:solidFill>
          <a:schemeClr val="tx1"/>
        </a:solidFill>
        <a:latin typeface="Calibri" panose="020F0502020204030204" pitchFamily="34" charset="0"/>
        <a:ea typeface="+mn-ea"/>
        <a:cs typeface="+mn-cs"/>
      </a:defRPr>
    </a:lvl7pPr>
    <a:lvl8pPr marL="3200400" algn="r" defTabSz="914400" rtl="1" eaLnBrk="1" latinLnBrk="0" hangingPunct="1">
      <a:defRPr kern="1200">
        <a:solidFill>
          <a:schemeClr val="tx1"/>
        </a:solidFill>
        <a:latin typeface="Calibri" panose="020F0502020204030204" pitchFamily="34" charset="0"/>
        <a:ea typeface="+mn-ea"/>
        <a:cs typeface="+mn-cs"/>
      </a:defRPr>
    </a:lvl8pPr>
    <a:lvl9pPr marL="3657600" algn="r" defTabSz="914400" rtl="1"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3367">
          <p15:clr>
            <a:srgbClr val="A4A3A4"/>
          </p15:clr>
        </p15:guide>
        <p15:guide id="2" pos="238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3" d="100"/>
          <a:sy n="43" d="100"/>
        </p:scale>
        <p:origin x="2298" y="60"/>
      </p:cViewPr>
      <p:guideLst>
        <p:guide orient="horz" pos="3367"/>
        <p:guide pos="238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49374265"/>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pitchFamily="34" charset="0"/>
        </a:defRPr>
      </a:lvl2pPr>
      <a:lvl3pPr algn="l" rtl="0" eaLnBrk="0" fontAlgn="base" hangingPunct="0">
        <a:lnSpc>
          <a:spcPct val="90000"/>
        </a:lnSpc>
        <a:spcBef>
          <a:spcPct val="0"/>
        </a:spcBef>
        <a:spcAft>
          <a:spcPct val="0"/>
        </a:spcAft>
        <a:defRPr sz="4400">
          <a:solidFill>
            <a:schemeClr val="tx1"/>
          </a:solidFill>
          <a:latin typeface="Calibri" pitchFamily="34" charset="0"/>
        </a:defRPr>
      </a:lvl3pPr>
      <a:lvl4pPr algn="l" rtl="0" eaLnBrk="0" fontAlgn="base" hangingPunct="0">
        <a:lnSpc>
          <a:spcPct val="90000"/>
        </a:lnSpc>
        <a:spcBef>
          <a:spcPct val="0"/>
        </a:spcBef>
        <a:spcAft>
          <a:spcPct val="0"/>
        </a:spcAft>
        <a:defRPr sz="4400">
          <a:solidFill>
            <a:schemeClr val="tx1"/>
          </a:solidFill>
          <a:latin typeface="Calibri" pitchFamily="34" charset="0"/>
        </a:defRPr>
      </a:lvl4pPr>
      <a:lvl5pPr algn="l" rtl="0" eaLnBrk="0" fontAlgn="base" hangingPunct="0">
        <a:lnSpc>
          <a:spcPct val="90000"/>
        </a:lnSpc>
        <a:spcBef>
          <a:spcPct val="0"/>
        </a:spcBef>
        <a:spcAft>
          <a:spcPct val="0"/>
        </a:spcAft>
        <a:defRPr sz="4400">
          <a:solidFill>
            <a:schemeClr val="tx1"/>
          </a:solidFill>
          <a:latin typeface="Calibri" pitchFamily="34" charset="0"/>
        </a:defRPr>
      </a:lvl5pPr>
      <a:lvl6pPr marL="457200" algn="l" rtl="0" fontAlgn="base">
        <a:lnSpc>
          <a:spcPct val="90000"/>
        </a:lnSpc>
        <a:spcBef>
          <a:spcPct val="0"/>
        </a:spcBef>
        <a:spcAft>
          <a:spcPct val="0"/>
        </a:spcAft>
        <a:defRPr sz="4400">
          <a:solidFill>
            <a:schemeClr val="tx1"/>
          </a:solidFill>
          <a:latin typeface="Calibri" pitchFamily="34" charset="0"/>
        </a:defRPr>
      </a:lvl6pPr>
      <a:lvl7pPr marL="914400" algn="l" rtl="0" fontAlgn="base">
        <a:lnSpc>
          <a:spcPct val="90000"/>
        </a:lnSpc>
        <a:spcBef>
          <a:spcPct val="0"/>
        </a:spcBef>
        <a:spcAft>
          <a:spcPct val="0"/>
        </a:spcAft>
        <a:defRPr sz="4400">
          <a:solidFill>
            <a:schemeClr val="tx1"/>
          </a:solidFill>
          <a:latin typeface="Calibri" pitchFamily="34" charset="0"/>
        </a:defRPr>
      </a:lvl7pPr>
      <a:lvl8pPr marL="1371600" algn="l" rtl="0" fontAlgn="base">
        <a:lnSpc>
          <a:spcPct val="90000"/>
        </a:lnSpc>
        <a:spcBef>
          <a:spcPct val="0"/>
        </a:spcBef>
        <a:spcAft>
          <a:spcPct val="0"/>
        </a:spcAft>
        <a:defRPr sz="4400">
          <a:solidFill>
            <a:schemeClr val="tx1"/>
          </a:solidFill>
          <a:latin typeface="Calibri" pitchFamily="34" charset="0"/>
        </a:defRPr>
      </a:lvl8pPr>
      <a:lvl9pPr marL="1828800" algn="l" rtl="0" fontAlgn="base">
        <a:lnSpc>
          <a:spcPct val="90000"/>
        </a:lnSpc>
        <a:spcBef>
          <a:spcPct val="0"/>
        </a:spcBef>
        <a:spcAft>
          <a:spcPct val="0"/>
        </a:spcAft>
        <a:defRPr sz="4400">
          <a:solidFill>
            <a:schemeClr val="tx1"/>
          </a:solidFill>
          <a:latin typeface="Calibri"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1.xml"/><Relationship Id="rId4" Type="http://schemas.openxmlformats.org/officeDocument/2006/relationships/image" Target="../media/image8.emf"/></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71682"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12788" y="6242050"/>
            <a:ext cx="6049962" cy="278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683" name="Rectangle 2"/>
          <p:cNvSpPr>
            <a:spLocks noChangeArrowheads="1"/>
          </p:cNvSpPr>
          <p:nvPr/>
        </p:nvSpPr>
        <p:spPr bwMode="auto">
          <a:xfrm>
            <a:off x="274638" y="331788"/>
            <a:ext cx="1189037"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spcAft>
                <a:spcPts val="425"/>
              </a:spcAft>
            </a:pPr>
            <a:r>
              <a:rPr lang="en-US" sz="2000" b="1">
                <a:latin typeface="Times New Roman" panose="02020603050405020304" pitchFamily="18" charset="0"/>
              </a:rPr>
              <a:t>Lecture 14</a:t>
            </a:r>
          </a:p>
        </p:txBody>
      </p:sp>
      <p:sp>
        <p:nvSpPr>
          <p:cNvPr id="71684" name="Rectangle 3"/>
          <p:cNvSpPr>
            <a:spLocks noChangeArrowheads="1"/>
          </p:cNvSpPr>
          <p:nvPr/>
        </p:nvSpPr>
        <p:spPr bwMode="auto">
          <a:xfrm>
            <a:off x="4995863" y="603250"/>
            <a:ext cx="2224087"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spcBef>
                <a:spcPts val="425"/>
              </a:spcBef>
              <a:spcAft>
                <a:spcPts val="1675"/>
              </a:spcAft>
            </a:pPr>
            <a:r>
              <a:rPr lang="en-US" sz="1300">
                <a:latin typeface="Times New Roman" panose="02020603050405020304" pitchFamily="18" charset="0"/>
              </a:rPr>
              <a:t>Dr. Mohammed Abdul Baset</a:t>
            </a:r>
          </a:p>
        </p:txBody>
      </p:sp>
      <p:sp>
        <p:nvSpPr>
          <p:cNvPr id="71685" name="Rectangle 4"/>
          <p:cNvSpPr>
            <a:spLocks noChangeArrowheads="1"/>
          </p:cNvSpPr>
          <p:nvPr/>
        </p:nvSpPr>
        <p:spPr bwMode="auto">
          <a:xfrm>
            <a:off x="3021013" y="1057275"/>
            <a:ext cx="1462087" cy="26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spcBef>
                <a:spcPts val="1675"/>
              </a:spcBef>
              <a:spcAft>
                <a:spcPts val="1675"/>
              </a:spcAft>
            </a:pPr>
            <a:r>
              <a:rPr lang="en-US" sz="2000" b="1">
                <a:latin typeface="Times New Roman" panose="02020603050405020304" pitchFamily="18" charset="0"/>
              </a:rPr>
              <a:t>Spectroscopy</a:t>
            </a:r>
          </a:p>
        </p:txBody>
      </p:sp>
      <p:sp>
        <p:nvSpPr>
          <p:cNvPr id="71686" name="Rectangle 5"/>
          <p:cNvSpPr>
            <a:spLocks noChangeArrowheads="1"/>
          </p:cNvSpPr>
          <p:nvPr/>
        </p:nvSpPr>
        <p:spPr bwMode="auto">
          <a:xfrm>
            <a:off x="261938" y="1606550"/>
            <a:ext cx="6958012" cy="313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lnSpc>
                <a:spcPts val="1638"/>
              </a:lnSpc>
              <a:spcBef>
                <a:spcPts val="1675"/>
              </a:spcBef>
            </a:pPr>
            <a:r>
              <a:rPr lang="en-US" sz="1600" b="1">
                <a:latin typeface="Times New Roman" panose="02020603050405020304" pitchFamily="18" charset="0"/>
              </a:rPr>
              <a:t>What is spectroscopy?</a:t>
            </a:r>
          </a:p>
          <a:p>
            <a:pPr eaLnBrk="1" hangingPunct="1">
              <a:lnSpc>
                <a:spcPts val="1638"/>
              </a:lnSpc>
              <a:spcAft>
                <a:spcPts val="425"/>
              </a:spcAft>
            </a:pPr>
            <a:r>
              <a:rPr lang="en-US" sz="1300" i="1">
                <a:latin typeface="Times New Roman" panose="02020603050405020304" pitchFamily="18" charset="0"/>
              </a:rPr>
              <a:t>Spectroscopy</a:t>
            </a:r>
            <a:r>
              <a:rPr lang="en-US" sz="1300">
                <a:latin typeface="Times New Roman" panose="02020603050405020304" pitchFamily="18" charset="0"/>
              </a:rPr>
              <a:t> </a:t>
            </a:r>
            <a:r>
              <a:rPr lang="en-US" sz="1300" b="1">
                <a:latin typeface="Times New Roman" panose="02020603050405020304" pitchFamily="18" charset="0"/>
              </a:rPr>
              <a:t>is the study of the interaction between electromagnetic radiation and matter </a:t>
            </a:r>
            <a:r>
              <a:rPr lang="en-US" sz="1300" i="1">
                <a:latin typeface="Times New Roman" panose="02020603050405020304" pitchFamily="18" charset="0"/>
              </a:rPr>
              <a:t>Latin,</a:t>
            </a:r>
            <a:r>
              <a:rPr lang="en-US" sz="1300" b="1">
                <a:latin typeface="Times New Roman" panose="02020603050405020304" pitchFamily="18" charset="0"/>
              </a:rPr>
              <a:t> “spectrum”—ghost or spirit </a:t>
            </a:r>
            <a:r>
              <a:rPr lang="en-US" sz="1300" i="1">
                <a:latin typeface="Times New Roman" panose="02020603050405020304" pitchFamily="18" charset="0"/>
              </a:rPr>
              <a:t>Greek.</a:t>
            </a:r>
            <a:r>
              <a:rPr lang="en-US" sz="1300" b="1">
                <a:latin typeface="Times New Roman" panose="02020603050405020304" pitchFamily="18" charset="0"/>
              </a:rPr>
              <a:t> “aKorcsiv” —to look carefully</a:t>
            </a:r>
          </a:p>
          <a:p>
            <a:pPr algn="just" eaLnBrk="1" hangingPunct="1">
              <a:lnSpc>
                <a:spcPts val="1700"/>
              </a:lnSpc>
            </a:pPr>
            <a:r>
              <a:rPr lang="en-US" sz="1300" b="1">
                <a:latin typeface="Times New Roman" panose="02020603050405020304" pitchFamily="18" charset="0"/>
              </a:rPr>
              <a:t>■    With light, you aren’t looking directly at the molecule—the matter—but its “ghost.” You observe the light’s interaction with different degrees of freedom of the molecule. Each type of spectroscopy—different light frequency—gives a different picture ^ the </a:t>
            </a:r>
            <a:r>
              <a:rPr lang="en-US" sz="1300" i="1">
                <a:latin typeface="Times New Roman" panose="02020603050405020304" pitchFamily="18" charset="0"/>
              </a:rPr>
              <a:t>spectrum.</a:t>
            </a:r>
          </a:p>
          <a:p>
            <a:pPr algn="just" eaLnBrk="1" hangingPunct="1">
              <a:lnSpc>
                <a:spcPts val="1725"/>
              </a:lnSpc>
              <a:spcAft>
                <a:spcPts val="1050"/>
              </a:spcAft>
            </a:pPr>
            <a:r>
              <a:rPr lang="en-US" sz="1300" i="1">
                <a:latin typeface="Times New Roman" panose="02020603050405020304" pitchFamily="18" charset="0"/>
              </a:rPr>
              <a:t>■</a:t>
            </a:r>
            <a:r>
              <a:rPr lang="en-US" sz="1300" b="1">
                <a:latin typeface="Times New Roman" panose="02020603050405020304" pitchFamily="18" charset="0"/>
              </a:rPr>
              <a:t>    The </a:t>
            </a:r>
            <a:r>
              <a:rPr lang="en-US" sz="1300" i="1">
                <a:latin typeface="Times New Roman" panose="02020603050405020304" pitchFamily="18" charset="0"/>
              </a:rPr>
              <a:t>spectrum</a:t>
            </a:r>
            <a:r>
              <a:rPr lang="en-US" sz="1300">
                <a:latin typeface="Times New Roman" panose="02020603050405020304" pitchFamily="18" charset="0"/>
              </a:rPr>
              <a:t> </a:t>
            </a:r>
            <a:r>
              <a:rPr lang="en-US" sz="1300" b="1">
                <a:latin typeface="Times New Roman" panose="02020603050405020304" pitchFamily="18" charset="0"/>
              </a:rPr>
              <a:t>is the variation of the intensity of the radiation as a function of the frequency or wavelength.</a:t>
            </a:r>
          </a:p>
          <a:p>
            <a:pPr algn="just" eaLnBrk="1" hangingPunct="1">
              <a:lnSpc>
                <a:spcPts val="1700"/>
              </a:lnSpc>
              <a:spcAft>
                <a:spcPts val="2313"/>
              </a:spcAft>
            </a:pPr>
            <a:r>
              <a:rPr lang="en-US" sz="1300" b="1">
                <a:latin typeface="Times New Roman" panose="02020603050405020304" pitchFamily="18" charset="0"/>
              </a:rPr>
              <a:t>■    Spectroscopy is a general methodology that can be adapted in many ways to extract the information you need (energies of electronic, vibrational, rotational states, structure and symmetry of molecules, dynamic information).</a:t>
            </a:r>
          </a:p>
        </p:txBody>
      </p:sp>
      <p:sp>
        <p:nvSpPr>
          <p:cNvPr id="71687" name="Rectangle 6"/>
          <p:cNvSpPr>
            <a:spLocks noChangeArrowheads="1"/>
          </p:cNvSpPr>
          <p:nvPr/>
        </p:nvSpPr>
        <p:spPr bwMode="auto">
          <a:xfrm>
            <a:off x="261938" y="5202238"/>
            <a:ext cx="5562600" cy="649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lnSpc>
                <a:spcPts val="1613"/>
              </a:lnSpc>
              <a:spcBef>
                <a:spcPts val="2313"/>
              </a:spcBef>
            </a:pPr>
            <a:r>
              <a:rPr lang="en-US" sz="1600" b="1">
                <a:latin typeface="Times New Roman" panose="02020603050405020304" pitchFamily="18" charset="0"/>
              </a:rPr>
              <a:t>What does a spectrum measure?</a:t>
            </a:r>
          </a:p>
          <a:p>
            <a:pPr eaLnBrk="1" hangingPunct="1">
              <a:lnSpc>
                <a:spcPts val="1613"/>
              </a:lnSpc>
            </a:pPr>
            <a:r>
              <a:rPr lang="en-US" sz="1300" i="1">
                <a:latin typeface="Times New Roman" panose="02020603050405020304" pitchFamily="18" charset="0"/>
              </a:rPr>
              <a:t>Interaction of light with a sample can influence the sample and/or the light.</a:t>
            </a:r>
          </a:p>
          <a:p>
            <a:pPr eaLnBrk="1" hangingPunct="1">
              <a:lnSpc>
                <a:spcPts val="1613"/>
              </a:lnSpc>
              <a:spcAft>
                <a:spcPts val="2313"/>
              </a:spcAft>
            </a:pPr>
            <a:r>
              <a:rPr lang="en-US" sz="1300" b="1">
                <a:latin typeface="Times New Roman" panose="02020603050405020304" pitchFamily="18" charset="0"/>
              </a:rPr>
              <a:t>Method involves: (1) excitation and (2) detection.</a:t>
            </a:r>
          </a:p>
        </p:txBody>
      </p:sp>
      <p:sp>
        <p:nvSpPr>
          <p:cNvPr id="71688" name="Rectangle 8"/>
          <p:cNvSpPr>
            <a:spLocks noChangeArrowheads="1"/>
          </p:cNvSpPr>
          <p:nvPr/>
        </p:nvSpPr>
        <p:spPr bwMode="auto">
          <a:xfrm>
            <a:off x="3657600" y="10363200"/>
            <a:ext cx="176213"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sz="1100">
                <a:latin typeface="Times New Roman" panose="02020603050405020304" pitchFamily="18" charset="0"/>
              </a:rPr>
              <a:t>70</a:t>
            </a:r>
          </a:p>
        </p:txBody>
      </p:sp>
      <p:pic>
        <p:nvPicPr>
          <p:cNvPr id="71689"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6238" y="9204325"/>
            <a:ext cx="6915150" cy="96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72706"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54100" y="284163"/>
            <a:ext cx="5367338" cy="191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707"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74763" y="2822575"/>
            <a:ext cx="4937125" cy="2182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708" name="Picture 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12788" y="5949950"/>
            <a:ext cx="6059487" cy="2505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2709" name="Rectangle 4"/>
          <p:cNvSpPr>
            <a:spLocks noChangeArrowheads="1"/>
          </p:cNvSpPr>
          <p:nvPr/>
        </p:nvSpPr>
        <p:spPr bwMode="auto">
          <a:xfrm>
            <a:off x="271463" y="2432050"/>
            <a:ext cx="5205412" cy="201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spcBef>
                <a:spcPts val="1050"/>
              </a:spcBef>
            </a:pPr>
            <a:r>
              <a:rPr lang="en-US" sz="1300">
                <a:latin typeface="Times New Roman" panose="02020603050405020304" pitchFamily="18" charset="0"/>
              </a:rPr>
              <a:t>We measure the absorption of light at different frequency or wavelength.</a:t>
            </a:r>
          </a:p>
        </p:txBody>
      </p:sp>
      <p:sp>
        <p:nvSpPr>
          <p:cNvPr id="72710" name="Rectangle 5"/>
          <p:cNvSpPr>
            <a:spLocks noChangeArrowheads="1"/>
          </p:cNvSpPr>
          <p:nvPr/>
        </p:nvSpPr>
        <p:spPr bwMode="auto">
          <a:xfrm>
            <a:off x="271463" y="5237163"/>
            <a:ext cx="6943725" cy="404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lnSpc>
                <a:spcPts val="1613"/>
              </a:lnSpc>
              <a:spcBef>
                <a:spcPts val="1050"/>
              </a:spcBef>
              <a:spcAft>
                <a:spcPts val="1888"/>
              </a:spcAft>
            </a:pPr>
            <a:r>
              <a:rPr lang="en-US" sz="1300" b="1">
                <a:latin typeface="Times New Roman" panose="02020603050405020304" pitchFamily="18" charset="0"/>
              </a:rPr>
              <a:t>2) Emission: </a:t>
            </a:r>
            <a:r>
              <a:rPr lang="en-US" sz="1300">
                <a:latin typeface="Times New Roman" panose="02020603050405020304" pitchFamily="18" charset="0"/>
              </a:rPr>
              <a:t>Excitation induces emission of light from the sample (usually of different frequency).</a:t>
            </a:r>
          </a:p>
        </p:txBody>
      </p:sp>
      <p:sp>
        <p:nvSpPr>
          <p:cNvPr id="7" name="Rectangle 6"/>
          <p:cNvSpPr/>
          <p:nvPr/>
        </p:nvSpPr>
        <p:spPr>
          <a:xfrm>
            <a:off x="271463" y="8686800"/>
            <a:ext cx="6529387" cy="1344613"/>
          </a:xfrm>
          <a:prstGeom prst="rect">
            <a:avLst/>
          </a:prstGeom>
        </p:spPr>
        <p:txBody>
          <a:bodyPr lIns="0" tIns="0" rIns="0" bIns="0"/>
          <a:lstStyle/>
          <a:p>
            <a:pPr eaLnBrk="1" fontAlgn="auto" hangingPunct="1">
              <a:lnSpc>
                <a:spcPts val="1608"/>
              </a:lnSpc>
              <a:spcBef>
                <a:spcPts val="1050"/>
              </a:spcBef>
              <a:spcAft>
                <a:spcPts val="0"/>
              </a:spcAft>
              <a:defRPr/>
            </a:pPr>
            <a:r>
              <a:rPr lang="en-US" sz="1300" dirty="0">
                <a:latin typeface="Times New Roman"/>
              </a:rPr>
              <a:t>Includes: </a:t>
            </a:r>
            <a:r>
              <a:rPr lang="en-US" sz="1300" b="1" dirty="0">
                <a:latin typeface="Times New Roman"/>
              </a:rPr>
              <a:t>Fluorescence</a:t>
            </a:r>
            <a:r>
              <a:rPr lang="en-US" sz="1300" dirty="0">
                <a:latin typeface="Times New Roman"/>
              </a:rPr>
              <a:t> (emission from excited electronic singlet states)</a:t>
            </a:r>
          </a:p>
          <a:p>
            <a:pPr marL="685800" eaLnBrk="1" fontAlgn="auto" hangingPunct="1">
              <a:lnSpc>
                <a:spcPts val="1608"/>
              </a:lnSpc>
              <a:spcBef>
                <a:spcPts val="0"/>
              </a:spcBef>
              <a:spcAft>
                <a:spcPts val="0"/>
              </a:spcAft>
              <a:defRPr/>
            </a:pPr>
            <a:r>
              <a:rPr lang="en-US" sz="1300" b="1" dirty="0">
                <a:latin typeface="Times New Roman"/>
              </a:rPr>
              <a:t>Phosphorescence</a:t>
            </a:r>
            <a:r>
              <a:rPr lang="en-US" sz="1300" dirty="0">
                <a:latin typeface="Times New Roman"/>
              </a:rPr>
              <a:t> (emission from excited electronic triplet states)</a:t>
            </a:r>
          </a:p>
          <a:p>
            <a:pPr marL="685800" eaLnBrk="1" fontAlgn="auto" hangingPunct="1">
              <a:lnSpc>
                <a:spcPts val="1608"/>
              </a:lnSpc>
              <a:spcBef>
                <a:spcPts val="0"/>
              </a:spcBef>
              <a:spcAft>
                <a:spcPts val="1050"/>
              </a:spcAft>
              <a:defRPr/>
            </a:pPr>
            <a:r>
              <a:rPr lang="en-US" sz="1300" b="1" dirty="0">
                <a:latin typeface="Times New Roman"/>
              </a:rPr>
              <a:t>Raman Scattering </a:t>
            </a:r>
            <a:r>
              <a:rPr lang="en-US" sz="1300" dirty="0">
                <a:latin typeface="Times New Roman"/>
              </a:rPr>
              <a:t>(light scattering involving vibrational transition)</a:t>
            </a:r>
          </a:p>
          <a:p>
            <a:pPr eaLnBrk="1" fontAlgn="auto" hangingPunct="1">
              <a:lnSpc>
                <a:spcPts val="2568"/>
              </a:lnSpc>
              <a:spcBef>
                <a:spcPts val="0"/>
              </a:spcBef>
              <a:spcAft>
                <a:spcPts val="0"/>
              </a:spcAft>
              <a:defRPr/>
            </a:pPr>
            <a:r>
              <a:rPr lang="en-US" sz="1300" b="1" dirty="0">
                <a:latin typeface="Times New Roman"/>
              </a:rPr>
              <a:t>3) Optical Rotation: </a:t>
            </a:r>
            <a:r>
              <a:rPr lang="en-US" sz="1300" dirty="0">
                <a:latin typeface="Times New Roman"/>
              </a:rPr>
              <a:t>Change of phase of light incident on sample (rotation of polarization</a:t>
            </a:r>
            <a:r>
              <a:rPr lang="en-US" sz="1300" dirty="0">
                <a:latin typeface="Times New Roman"/>
              </a:rPr>
              <a:t>)</a:t>
            </a:r>
          </a:p>
          <a:p>
            <a:pPr eaLnBrk="1" fontAlgn="auto" hangingPunct="1">
              <a:lnSpc>
                <a:spcPts val="2568"/>
              </a:lnSpc>
              <a:spcBef>
                <a:spcPts val="0"/>
              </a:spcBef>
              <a:spcAft>
                <a:spcPts val="0"/>
              </a:spcAft>
              <a:defRPr/>
            </a:pPr>
            <a:r>
              <a:rPr lang="en-US" sz="1300" dirty="0">
                <a:latin typeface="Times New Roman"/>
              </a:rPr>
              <a:t> </a:t>
            </a:r>
            <a:r>
              <a:rPr lang="en-US" sz="1300" dirty="0">
                <a:latin typeface="Times New Roman"/>
              </a:rPr>
              <a:t>Let’s work on describing absorption.</a:t>
            </a:r>
          </a:p>
        </p:txBody>
      </p:sp>
      <p:sp>
        <p:nvSpPr>
          <p:cNvPr id="72712" name="Rectangle 7"/>
          <p:cNvSpPr>
            <a:spLocks noChangeArrowheads="1"/>
          </p:cNvSpPr>
          <p:nvPr/>
        </p:nvSpPr>
        <p:spPr bwMode="auto">
          <a:xfrm>
            <a:off x="3657600" y="10363200"/>
            <a:ext cx="165100"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sz="1100">
                <a:latin typeface="Times New Roman" panose="02020603050405020304" pitchFamily="18" charset="0"/>
              </a:rPr>
              <a:t>71</a:t>
            </a:r>
          </a:p>
        </p:txBody>
      </p:sp>
    </p:spTree>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73730"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63625" y="284163"/>
            <a:ext cx="5148263" cy="294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3731" name="Rectangle 6"/>
          <p:cNvSpPr>
            <a:spLocks noChangeArrowheads="1"/>
          </p:cNvSpPr>
          <p:nvPr/>
        </p:nvSpPr>
        <p:spPr bwMode="auto">
          <a:xfrm>
            <a:off x="268288" y="3051175"/>
            <a:ext cx="765175" cy="16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sz="1300">
                <a:latin typeface="Times New Roman" panose="02020603050405020304" pitchFamily="18" charset="0"/>
              </a:rPr>
              <a:t>Let’s look</a:t>
            </a:r>
          </a:p>
        </p:txBody>
      </p:sp>
      <p:sp>
        <p:nvSpPr>
          <p:cNvPr id="73732" name="Rectangle 7"/>
          <p:cNvSpPr>
            <a:spLocks noChangeArrowheads="1"/>
          </p:cNvSpPr>
          <p:nvPr/>
        </p:nvSpPr>
        <p:spPr bwMode="auto">
          <a:xfrm>
            <a:off x="277813" y="3481388"/>
            <a:ext cx="2063750"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sz="1600" b="1">
                <a:latin typeface="Times New Roman" panose="02020603050405020304" pitchFamily="18" charset="0"/>
              </a:rPr>
              <a:t>Optical spectroscopy</a:t>
            </a:r>
          </a:p>
        </p:txBody>
      </p:sp>
      <p:sp>
        <p:nvSpPr>
          <p:cNvPr id="73733" name="Rectangle 8"/>
          <p:cNvSpPr>
            <a:spLocks noChangeArrowheads="1"/>
          </p:cNvSpPr>
          <p:nvPr/>
        </p:nvSpPr>
        <p:spPr bwMode="auto">
          <a:xfrm>
            <a:off x="355600" y="3576638"/>
            <a:ext cx="149225" cy="1387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lnSpc>
                <a:spcPts val="3213"/>
              </a:lnSpc>
            </a:pPr>
            <a:r>
              <a:rPr lang="en-US" sz="1100">
                <a:latin typeface="Candara" panose="020E0502030303020204" pitchFamily="34" charset="0"/>
              </a:rPr>
              <a:t>1</a:t>
            </a:r>
            <a:r>
              <a:rPr lang="en-US" sz="1300">
                <a:latin typeface="Times New Roman" panose="02020603050405020304" pitchFamily="18" charset="0"/>
              </a:rPr>
              <a:t>.</a:t>
            </a:r>
          </a:p>
          <a:p>
            <a:pPr eaLnBrk="1" hangingPunct="1">
              <a:lnSpc>
                <a:spcPts val="3213"/>
              </a:lnSpc>
            </a:pPr>
            <a:r>
              <a:rPr lang="en-US" sz="1100">
                <a:latin typeface="Candara" panose="020E0502030303020204" pitchFamily="34" charset="0"/>
              </a:rPr>
              <a:t>2</a:t>
            </a:r>
            <a:r>
              <a:rPr lang="en-US" sz="1300">
                <a:latin typeface="Times New Roman" panose="02020603050405020304" pitchFamily="18" charset="0"/>
              </a:rPr>
              <a:t>.</a:t>
            </a:r>
          </a:p>
          <a:p>
            <a:pPr eaLnBrk="1" hangingPunct="1">
              <a:lnSpc>
                <a:spcPts val="3213"/>
              </a:lnSpc>
            </a:pPr>
            <a:r>
              <a:rPr lang="en-US" sz="1300">
                <a:latin typeface="Times New Roman" panose="02020603050405020304" pitchFamily="18" charset="0"/>
              </a:rPr>
              <a:t>3.</a:t>
            </a:r>
          </a:p>
          <a:p>
            <a:pPr eaLnBrk="1" hangingPunct="1">
              <a:lnSpc>
                <a:spcPts val="3213"/>
              </a:lnSpc>
            </a:pPr>
            <a:r>
              <a:rPr lang="en-US" sz="1300">
                <a:latin typeface="Times New Roman" panose="02020603050405020304" pitchFamily="18" charset="0"/>
              </a:rPr>
              <a:t>4.</a:t>
            </a:r>
          </a:p>
        </p:txBody>
      </p:sp>
      <p:sp>
        <p:nvSpPr>
          <p:cNvPr id="73734" name="Rectangle 9"/>
          <p:cNvSpPr>
            <a:spLocks noChangeArrowheads="1"/>
          </p:cNvSpPr>
          <p:nvPr/>
        </p:nvSpPr>
        <p:spPr bwMode="auto">
          <a:xfrm>
            <a:off x="554038" y="3724275"/>
            <a:ext cx="6669087" cy="1427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lnSpc>
                <a:spcPts val="1613"/>
              </a:lnSpc>
            </a:pPr>
            <a:r>
              <a:rPr lang="en-US" sz="1300">
                <a:latin typeface="Times New Roman" panose="02020603050405020304" pitchFamily="18" charset="0"/>
              </a:rPr>
              <a:t>Optical spectroscopy is a means of studying the properties of physical objects based on measuring how an object emits and interacts with light.</a:t>
            </a:r>
          </a:p>
          <a:p>
            <a:pPr algn="just" eaLnBrk="1" hangingPunct="1">
              <a:lnSpc>
                <a:spcPts val="1613"/>
              </a:lnSpc>
            </a:pPr>
            <a:r>
              <a:rPr lang="en-US" sz="1300">
                <a:latin typeface="Times New Roman" panose="02020603050405020304" pitchFamily="18" charset="0"/>
              </a:rPr>
              <a:t>It can be used to measure attributes such as an object's chemical composition, temperature, and velocity.</a:t>
            </a:r>
          </a:p>
          <a:p>
            <a:pPr algn="just" eaLnBrk="1" hangingPunct="1">
              <a:lnSpc>
                <a:spcPts val="1613"/>
              </a:lnSpc>
            </a:pPr>
            <a:r>
              <a:rPr lang="en-US" sz="1300">
                <a:latin typeface="Times New Roman" panose="02020603050405020304" pitchFamily="18" charset="0"/>
              </a:rPr>
              <a:t>It involves visible, ultraviolet, or infrared light, alone or in combination, and is part of a larger group of spectroscopic techniques called electromagnetic spectroscopy.</a:t>
            </a:r>
          </a:p>
          <a:p>
            <a:pPr algn="just" eaLnBrk="1" hangingPunct="1">
              <a:lnSpc>
                <a:spcPts val="1613"/>
              </a:lnSpc>
            </a:pPr>
            <a:r>
              <a:rPr lang="en-US" sz="1300">
                <a:latin typeface="Times New Roman" panose="02020603050405020304" pitchFamily="18" charset="0"/>
              </a:rPr>
              <a:t>Almost zero momentum transfer because of speed of light</a:t>
            </a:r>
          </a:p>
        </p:txBody>
      </p:sp>
      <p:sp>
        <p:nvSpPr>
          <p:cNvPr id="73735" name="Rectangle 11"/>
          <p:cNvSpPr>
            <a:spLocks noChangeArrowheads="1"/>
          </p:cNvSpPr>
          <p:nvPr/>
        </p:nvSpPr>
        <p:spPr bwMode="auto">
          <a:xfrm>
            <a:off x="334963" y="5688013"/>
            <a:ext cx="6873875" cy="404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241300" indent="-241300">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lnSpc>
                <a:spcPts val="1613"/>
              </a:lnSpc>
            </a:pPr>
            <a:r>
              <a:rPr lang="en-US" sz="1300">
                <a:latin typeface="Times New Roman" panose="02020603050405020304" pitchFamily="18" charset="0"/>
              </a:rPr>
              <a:t>5. Optical spectroscopy is an important technique in modern scientific fields such as chemistry and astronomy.</a:t>
            </a:r>
          </a:p>
        </p:txBody>
      </p:sp>
      <p:pic>
        <p:nvPicPr>
          <p:cNvPr id="73736"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647825" y="5191125"/>
            <a:ext cx="4181475"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737" name="Picture 2"/>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6092825"/>
            <a:ext cx="6916738" cy="4059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3738" name="Rectangle 7"/>
          <p:cNvSpPr>
            <a:spLocks noChangeArrowheads="1"/>
          </p:cNvSpPr>
          <p:nvPr/>
        </p:nvSpPr>
        <p:spPr bwMode="auto">
          <a:xfrm>
            <a:off x="3657600" y="10363200"/>
            <a:ext cx="165100"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sz="1100">
                <a:latin typeface="Times New Roman" panose="02020603050405020304" pitchFamily="18" charset="0"/>
              </a:rPr>
              <a:t>72</a:t>
            </a:r>
          </a:p>
        </p:txBody>
      </p:sp>
    </p:spTree>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4"/>
          <p:cNvSpPr/>
          <p:nvPr/>
        </p:nvSpPr>
        <p:spPr>
          <a:xfrm>
            <a:off x="331788" y="304800"/>
            <a:ext cx="6886575" cy="1812925"/>
          </a:xfrm>
          <a:prstGeom prst="rect">
            <a:avLst/>
          </a:prstGeom>
        </p:spPr>
        <p:txBody>
          <a:bodyPr lIns="0" tIns="0" rIns="0" bIns="0"/>
          <a:lstStyle/>
          <a:p>
            <a:pPr marL="244348" indent="-317500" eaLnBrk="1" fontAlgn="auto" hangingPunct="1">
              <a:lnSpc>
                <a:spcPts val="1608"/>
              </a:lnSpc>
              <a:spcBef>
                <a:spcPts val="0"/>
              </a:spcBef>
              <a:spcAft>
                <a:spcPts val="0"/>
              </a:spcAft>
              <a:defRPr/>
            </a:pPr>
            <a:r>
              <a:rPr lang="en-US" sz="1100" dirty="0">
                <a:latin typeface="Candara"/>
              </a:rPr>
              <a:t>6</a:t>
            </a:r>
            <a:r>
              <a:rPr lang="en-US" sz="1300" dirty="0">
                <a:latin typeface="Times New Roman"/>
              </a:rPr>
              <a:t>.    Optical spectroscopy gives information about energy transitions in solids (</a:t>
            </a:r>
            <a:r>
              <a:rPr lang="en-US" sz="1300" dirty="0" err="1">
                <a:latin typeface="Times New Roman"/>
              </a:rPr>
              <a:t>bandgaps</a:t>
            </a:r>
            <a:r>
              <a:rPr lang="en-US" sz="1300" dirty="0">
                <a:latin typeface="Times New Roman"/>
              </a:rPr>
              <a:t>, phonons, </a:t>
            </a:r>
            <a:r>
              <a:rPr lang="en-US" sz="1300" dirty="0" err="1">
                <a:latin typeface="Times New Roman"/>
              </a:rPr>
              <a:t>plasmons</a:t>
            </a:r>
            <a:r>
              <a:rPr lang="en-US" sz="1300" dirty="0">
                <a:latin typeface="Times New Roman"/>
              </a:rPr>
              <a:t>, </a:t>
            </a:r>
            <a:r>
              <a:rPr lang="en-US" sz="1300" dirty="0" err="1">
                <a:latin typeface="Times New Roman"/>
              </a:rPr>
              <a:t>magnons</a:t>
            </a:r>
            <a:r>
              <a:rPr lang="en-US" sz="1300" dirty="0">
                <a:latin typeface="Times New Roman"/>
              </a:rPr>
              <a:t>, impurity states, ...)</a:t>
            </a:r>
          </a:p>
          <a:p>
            <a:pPr marL="244348" indent="-317500" eaLnBrk="1" fontAlgn="auto" hangingPunct="1">
              <a:lnSpc>
                <a:spcPts val="1608"/>
              </a:lnSpc>
              <a:spcBef>
                <a:spcPts val="0"/>
              </a:spcBef>
              <a:spcAft>
                <a:spcPts val="0"/>
              </a:spcAft>
              <a:defRPr/>
            </a:pPr>
            <a:r>
              <a:rPr lang="en-US" sz="1300" dirty="0">
                <a:latin typeface="Times New Roman"/>
              </a:rPr>
              <a:t>7.    The whole frequency spectrum is important, and different ranges require different techniques and instruments</a:t>
            </a:r>
          </a:p>
          <a:p>
            <a:pPr marL="244348" indent="-317500" eaLnBrk="1" fontAlgn="auto" hangingPunct="1">
              <a:lnSpc>
                <a:spcPts val="1608"/>
              </a:lnSpc>
              <a:spcBef>
                <a:spcPts val="0"/>
              </a:spcBef>
              <a:spcAft>
                <a:spcPts val="0"/>
              </a:spcAft>
              <a:defRPr/>
            </a:pPr>
            <a:r>
              <a:rPr lang="en-US" sz="1100" dirty="0">
                <a:latin typeface="Candara"/>
              </a:rPr>
              <a:t>8</a:t>
            </a:r>
            <a:r>
              <a:rPr lang="en-US" sz="1300" dirty="0">
                <a:latin typeface="Times New Roman"/>
              </a:rPr>
              <a:t>.    If reflectance is measured over a wide frequency range, </a:t>
            </a:r>
            <a:r>
              <a:rPr lang="en-US" sz="1300" dirty="0" err="1">
                <a:latin typeface="Times New Roman"/>
              </a:rPr>
              <a:t>Kramers-Kronig</a:t>
            </a:r>
            <a:r>
              <a:rPr lang="en-US" sz="1300" dirty="0">
                <a:latin typeface="Times New Roman"/>
              </a:rPr>
              <a:t> relations can be used to determine one of the (</a:t>
            </a:r>
            <a:r>
              <a:rPr lang="en-US" sz="1300" dirty="0" err="1">
                <a:latin typeface="Times New Roman"/>
              </a:rPr>
              <a:t>interconvertible</a:t>
            </a:r>
            <a:r>
              <a:rPr lang="en-US" sz="1300" dirty="0">
                <a:latin typeface="Times New Roman"/>
              </a:rPr>
              <a:t>) complex response function</a:t>
            </a:r>
          </a:p>
          <a:p>
            <a:pPr algn="just" eaLnBrk="1" fontAlgn="auto" hangingPunct="1">
              <a:lnSpc>
                <a:spcPts val="1608"/>
              </a:lnSpc>
              <a:spcBef>
                <a:spcPts val="0"/>
              </a:spcBef>
              <a:spcAft>
                <a:spcPts val="0"/>
              </a:spcAft>
              <a:defRPr/>
            </a:pPr>
            <a:r>
              <a:rPr lang="en-US" sz="1300" dirty="0">
                <a:latin typeface="Times New Roman"/>
              </a:rPr>
              <a:t>9.    Ways to measure </a:t>
            </a:r>
            <a:r>
              <a:rPr lang="en-US" sz="1200" b="1" i="1" dirty="0">
                <a:latin typeface="Times New Roman" panose="02020603050405020304" pitchFamily="18" charset="0"/>
                <a:ea typeface="Times New Roman" panose="02020603050405020304" pitchFamily="18" charset="0"/>
              </a:rPr>
              <a:t>I</a:t>
            </a:r>
            <a:r>
              <a:rPr lang="en-US" sz="1200" b="1" dirty="0">
                <a:latin typeface="Times New Roman" panose="02020603050405020304" pitchFamily="18" charset="0"/>
                <a:ea typeface="Times New Roman" panose="02020603050405020304" pitchFamily="18" charset="0"/>
              </a:rPr>
              <a:t> (</a:t>
            </a:r>
            <a:r>
              <a:rPr lang="en-US" sz="1200" b="1" dirty="0">
                <a:latin typeface="Symbol" panose="05050102010706020507" pitchFamily="18" charset="2"/>
                <a:ea typeface="Calibri" panose="020F0502020204030204" pitchFamily="34" charset="0"/>
                <a:cs typeface="Symbol" panose="05050102010706020507" pitchFamily="18" charset="2"/>
              </a:rPr>
              <a:t>w</a:t>
            </a:r>
            <a:r>
              <a:rPr lang="en-US" sz="1200" b="1" dirty="0">
                <a:latin typeface="Times New Roman" panose="02020603050405020304" pitchFamily="18" charset="0"/>
                <a:ea typeface="Times New Roman" panose="02020603050405020304" pitchFamily="18" charset="0"/>
              </a:rPr>
              <a:t> )</a:t>
            </a:r>
            <a:r>
              <a:rPr lang="en-US" sz="1600" dirty="0">
                <a:latin typeface="Times New Roman" panose="02020603050405020304" pitchFamily="18" charset="0"/>
                <a:ea typeface="Times New Roman" panose="02020603050405020304" pitchFamily="18" charset="0"/>
              </a:rPr>
              <a:t> </a:t>
            </a:r>
            <a:r>
              <a:rPr lang="en-US" sz="1200" dirty="0">
                <a:latin typeface="Times New Roman" panose="02020603050405020304" pitchFamily="18" charset="0"/>
                <a:ea typeface="Times New Roman" panose="02020603050405020304" pitchFamily="18" charset="0"/>
              </a:rPr>
              <a:t>: </a:t>
            </a:r>
            <a:r>
              <a:rPr lang="en-US" sz="1300" dirty="0">
                <a:latin typeface="Times New Roman"/>
              </a:rPr>
              <a:t>Grating </a:t>
            </a:r>
            <a:r>
              <a:rPr lang="en-US" sz="1300" dirty="0">
                <a:latin typeface="Times New Roman"/>
              </a:rPr>
              <a:t>spectroscopy, Fourier Transform spectroscopy</a:t>
            </a:r>
          </a:p>
          <a:p>
            <a:pPr marL="244348" indent="-317500" eaLnBrk="1" fontAlgn="auto" hangingPunct="1">
              <a:lnSpc>
                <a:spcPts val="1608"/>
              </a:lnSpc>
              <a:spcBef>
                <a:spcPts val="0"/>
              </a:spcBef>
              <a:spcAft>
                <a:spcPts val="1680"/>
              </a:spcAft>
              <a:defRPr/>
            </a:pPr>
            <a:r>
              <a:rPr lang="en-US" sz="1300" dirty="0">
                <a:latin typeface="Times New Roman"/>
              </a:rPr>
              <a:t>10.    Raman spectroscopy measures inelastic scattering and is complementary to absorption studies</a:t>
            </a:r>
          </a:p>
        </p:txBody>
      </p:sp>
      <p:sp>
        <p:nvSpPr>
          <p:cNvPr id="74755" name="Rectangle 5"/>
          <p:cNvSpPr>
            <a:spLocks noChangeArrowheads="1"/>
          </p:cNvSpPr>
          <p:nvPr/>
        </p:nvSpPr>
        <p:spPr bwMode="auto">
          <a:xfrm>
            <a:off x="268288" y="2465388"/>
            <a:ext cx="6970712" cy="203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lnSpc>
                <a:spcPts val="1613"/>
              </a:lnSpc>
              <a:spcBef>
                <a:spcPts val="1675"/>
              </a:spcBef>
            </a:pPr>
            <a:r>
              <a:rPr lang="en-US" sz="1600" b="1">
                <a:latin typeface="Times New Roman" panose="02020603050405020304" pitchFamily="18" charset="0"/>
              </a:rPr>
              <a:t>Beer-Lambert Law</a:t>
            </a:r>
          </a:p>
          <a:p>
            <a:pPr algn="just" eaLnBrk="1" hangingPunct="1">
              <a:lnSpc>
                <a:spcPts val="1613"/>
              </a:lnSpc>
            </a:pPr>
            <a:r>
              <a:rPr lang="en-US" sz="1300">
                <a:latin typeface="Times New Roman" panose="02020603050405020304" pitchFamily="18" charset="0"/>
              </a:rPr>
              <a:t>The Beer-Lambert law (or Beer's law) is the linear relationship between absorbance and concentration of an absorbing species. The general Beer-Lambert law is usually written as: A = a(lambda) * b * c</a:t>
            </a:r>
          </a:p>
          <a:p>
            <a:pPr algn="just" eaLnBrk="1" hangingPunct="1">
              <a:lnSpc>
                <a:spcPts val="1613"/>
              </a:lnSpc>
            </a:pPr>
            <a:r>
              <a:rPr lang="en-US" sz="1300">
                <a:latin typeface="Times New Roman" panose="02020603050405020304" pitchFamily="18" charset="0"/>
              </a:rPr>
              <a:t>where A is the measured absorbance, a(lambda) is a wavelength-dependent absorptivity coefficient, b is the path length, and c is the analyte concentration. When working in concentration    units of molarity, the Beer-Lambert law is written    as:</a:t>
            </a:r>
          </a:p>
          <a:p>
            <a:pPr algn="just" eaLnBrk="1" hangingPunct="1">
              <a:lnSpc>
                <a:spcPts val="1613"/>
              </a:lnSpc>
            </a:pPr>
            <a:r>
              <a:rPr lang="en-US" sz="1300">
                <a:latin typeface="Times New Roman" panose="02020603050405020304" pitchFamily="18" charset="0"/>
              </a:rPr>
              <a:t>A = epsilon * b * c</a:t>
            </a:r>
          </a:p>
          <a:p>
            <a:pPr algn="just" eaLnBrk="1" hangingPunct="1">
              <a:lnSpc>
                <a:spcPts val="1613"/>
              </a:lnSpc>
              <a:spcAft>
                <a:spcPts val="838"/>
              </a:spcAft>
            </a:pPr>
            <a:r>
              <a:rPr lang="en-US" sz="1300">
                <a:latin typeface="Times New Roman" panose="02020603050405020304" pitchFamily="18" charset="0"/>
              </a:rPr>
              <a:t>where epsilon is the wavelength-dependent molar absorptivity coefficient with units of M</a:t>
            </a:r>
            <a:r>
              <a:rPr lang="en-US" sz="1100" baseline="30000">
                <a:latin typeface="Candara" panose="020E0502030303020204" pitchFamily="34" charset="0"/>
              </a:rPr>
              <a:t>-1</a:t>
            </a:r>
            <a:r>
              <a:rPr lang="en-US" sz="1300">
                <a:latin typeface="Times New Roman" panose="02020603050405020304" pitchFamily="18" charset="0"/>
              </a:rPr>
              <a:t> cm</a:t>
            </a:r>
            <a:r>
              <a:rPr lang="en-US" sz="1300" baseline="30000">
                <a:latin typeface="Times New Roman" panose="02020603050405020304" pitchFamily="18" charset="0"/>
              </a:rPr>
              <a:t>-1</a:t>
            </a:r>
            <a:r>
              <a:rPr lang="en-US" sz="1300">
                <a:latin typeface="Times New Roman" panose="02020603050405020304" pitchFamily="18" charset="0"/>
              </a:rPr>
              <a:t>.</a:t>
            </a:r>
          </a:p>
        </p:txBody>
      </p:sp>
      <p:sp>
        <p:nvSpPr>
          <p:cNvPr id="74756" name="Rectangle 6"/>
          <p:cNvSpPr>
            <a:spLocks noChangeArrowheads="1"/>
          </p:cNvSpPr>
          <p:nvPr/>
        </p:nvSpPr>
        <p:spPr bwMode="auto">
          <a:xfrm>
            <a:off x="268288" y="4754563"/>
            <a:ext cx="6934200" cy="162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spcBef>
                <a:spcPts val="838"/>
              </a:spcBef>
              <a:spcAft>
                <a:spcPts val="213"/>
              </a:spcAft>
            </a:pPr>
            <a:r>
              <a:rPr lang="en-US" sz="1300">
                <a:latin typeface="Times New Roman" panose="02020603050405020304" pitchFamily="18" charset="0"/>
              </a:rPr>
              <a:t>Instrumentation</a:t>
            </a:r>
          </a:p>
          <a:p>
            <a:pPr algn="just" eaLnBrk="1" hangingPunct="1">
              <a:lnSpc>
                <a:spcPts val="1638"/>
              </a:lnSpc>
              <a:spcAft>
                <a:spcPts val="838"/>
              </a:spcAft>
            </a:pPr>
            <a:r>
              <a:rPr lang="en-US" sz="1300">
                <a:latin typeface="Times New Roman" panose="02020603050405020304" pitchFamily="18" charset="0"/>
              </a:rPr>
              <a:t>Experimental measurements are usually made in terms of transmittance (T), which is defined as: T = I / Io</a:t>
            </a:r>
          </a:p>
          <a:p>
            <a:pPr algn="just" eaLnBrk="1" hangingPunct="1">
              <a:lnSpc>
                <a:spcPts val="1638"/>
              </a:lnSpc>
              <a:spcAft>
                <a:spcPts val="838"/>
              </a:spcAft>
            </a:pPr>
            <a:r>
              <a:rPr lang="en-US" sz="1300">
                <a:latin typeface="Times New Roman" panose="02020603050405020304" pitchFamily="18" charset="0"/>
              </a:rPr>
              <a:t>where I is the light intensity after it passes through the sample and Io is the initial light intensity. The relation between A and T is:</a:t>
            </a:r>
          </a:p>
          <a:p>
            <a:pPr algn="just" eaLnBrk="1" hangingPunct="1">
              <a:spcAft>
                <a:spcPts val="1675"/>
              </a:spcAft>
            </a:pPr>
            <a:r>
              <a:rPr lang="en-US" sz="1300">
                <a:latin typeface="Times New Roman" panose="02020603050405020304" pitchFamily="18" charset="0"/>
              </a:rPr>
              <a:t>A = -log T = - log (I / Io ).</a:t>
            </a:r>
          </a:p>
        </p:txBody>
      </p:sp>
      <p:sp>
        <p:nvSpPr>
          <p:cNvPr id="74757" name="Rectangle 9"/>
          <p:cNvSpPr>
            <a:spLocks noChangeArrowheads="1"/>
          </p:cNvSpPr>
          <p:nvPr/>
        </p:nvSpPr>
        <p:spPr bwMode="auto">
          <a:xfrm>
            <a:off x="268288" y="9064625"/>
            <a:ext cx="6950075"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lnSpc>
                <a:spcPts val="1613"/>
              </a:lnSpc>
            </a:pPr>
            <a:r>
              <a:rPr lang="en-US" sz="1300">
                <a:latin typeface="Times New Roman" panose="02020603050405020304" pitchFamily="18" charset="0"/>
              </a:rPr>
              <a:t>Modern absorption instruments can usually display the data as either transmittance, % transmittance, or absorbance. An unknown concentration of an analyte can be determined by measuring the amount of light that a sample absorbs and applying Beer's law. If the absorptivity coefficient is not known, the unknown concentration can be determined using a working curve of absorbance versus concentration derived from standards.</a:t>
            </a:r>
          </a:p>
        </p:txBody>
      </p:sp>
      <p:sp>
        <p:nvSpPr>
          <p:cNvPr id="74758" name="Rectangle 10"/>
          <p:cNvSpPr>
            <a:spLocks noChangeArrowheads="1"/>
          </p:cNvSpPr>
          <p:nvPr/>
        </p:nvSpPr>
        <p:spPr bwMode="auto">
          <a:xfrm>
            <a:off x="3657600" y="10363200"/>
            <a:ext cx="168275"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sz="1100">
                <a:latin typeface="Times New Roman" panose="02020603050405020304" pitchFamily="18" charset="0"/>
              </a:rPr>
              <a:t>73</a:t>
            </a:r>
          </a:p>
        </p:txBody>
      </p:sp>
      <p:pic>
        <p:nvPicPr>
          <p:cNvPr id="74759"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800225" y="6381750"/>
            <a:ext cx="3200400" cy="177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Rectangle 1"/>
          <p:cNvSpPr/>
          <p:nvPr/>
        </p:nvSpPr>
        <p:spPr>
          <a:xfrm>
            <a:off x="271463" y="311150"/>
            <a:ext cx="6970712" cy="2444750"/>
          </a:xfrm>
          <a:prstGeom prst="rect">
            <a:avLst/>
          </a:prstGeom>
        </p:spPr>
        <p:txBody>
          <a:bodyPr lIns="0" tIns="0" rIns="0" bIns="0"/>
          <a:lstStyle/>
          <a:p>
            <a:pPr algn="just" eaLnBrk="1" fontAlgn="auto" hangingPunct="1">
              <a:lnSpc>
                <a:spcPts val="1608"/>
              </a:lnSpc>
              <a:spcBef>
                <a:spcPts val="0"/>
              </a:spcBef>
              <a:spcAft>
                <a:spcPts val="0"/>
              </a:spcAft>
              <a:defRPr/>
            </a:pPr>
            <a:r>
              <a:rPr lang="en-US" sz="1300" b="1" dirty="0">
                <a:latin typeface="Times New Roman"/>
              </a:rPr>
              <a:t>Limitations of the Beer-Lambert law</a:t>
            </a:r>
          </a:p>
          <a:p>
            <a:pPr algn="just" eaLnBrk="1" fontAlgn="auto" hangingPunct="1">
              <a:lnSpc>
                <a:spcPts val="1608"/>
              </a:lnSpc>
              <a:spcBef>
                <a:spcPts val="0"/>
              </a:spcBef>
              <a:spcAft>
                <a:spcPts val="0"/>
              </a:spcAft>
              <a:defRPr/>
            </a:pPr>
            <a:r>
              <a:rPr lang="en-US" sz="1300" dirty="0">
                <a:latin typeface="Times New Roman"/>
              </a:rPr>
              <a:t>The linearity of the Beer-Lambert law is limited by chemical and instrumental factors. Causes of nonlinearity include:</a:t>
            </a:r>
          </a:p>
          <a:p>
            <a:pPr marL="165100" indent="-165100" eaLnBrk="1" fontAlgn="auto" hangingPunct="1">
              <a:lnSpc>
                <a:spcPts val="1608"/>
              </a:lnSpc>
              <a:spcBef>
                <a:spcPts val="0"/>
              </a:spcBef>
              <a:spcAft>
                <a:spcPts val="0"/>
              </a:spcAft>
              <a:defRPr/>
            </a:pPr>
            <a:r>
              <a:rPr lang="en-US" sz="1300" dirty="0">
                <a:latin typeface="Times New Roman"/>
              </a:rPr>
              <a:t>•    deviations in absorptivity coefficients at high concentrations (&gt;0.01M) due to electrostatic interactions between molecules in close proximity</a:t>
            </a:r>
          </a:p>
          <a:p>
            <a:pPr algn="just" eaLnBrk="1" fontAlgn="auto" hangingPunct="1">
              <a:lnSpc>
                <a:spcPts val="1608"/>
              </a:lnSpc>
              <a:spcBef>
                <a:spcPts val="0"/>
              </a:spcBef>
              <a:spcAft>
                <a:spcPts val="0"/>
              </a:spcAft>
              <a:defRPr/>
            </a:pPr>
            <a:r>
              <a:rPr lang="en-US" sz="1300" dirty="0">
                <a:latin typeface="Times New Roman"/>
              </a:rPr>
              <a:t>•    scattering of light due to particulates in the sample</a:t>
            </a:r>
          </a:p>
          <a:p>
            <a:pPr algn="just" eaLnBrk="1" fontAlgn="auto" hangingPunct="1">
              <a:lnSpc>
                <a:spcPts val="1608"/>
              </a:lnSpc>
              <a:spcBef>
                <a:spcPts val="0"/>
              </a:spcBef>
              <a:spcAft>
                <a:spcPts val="0"/>
              </a:spcAft>
              <a:defRPr/>
            </a:pPr>
            <a:r>
              <a:rPr lang="en-US" sz="1300" dirty="0">
                <a:latin typeface="Times New Roman"/>
              </a:rPr>
              <a:t>•    </a:t>
            </a:r>
            <a:r>
              <a:rPr lang="en-US" sz="1300" dirty="0" err="1">
                <a:latin typeface="Times New Roman"/>
              </a:rPr>
              <a:t>fluoresecence</a:t>
            </a:r>
            <a:r>
              <a:rPr lang="en-US" sz="1300" dirty="0">
                <a:latin typeface="Times New Roman"/>
              </a:rPr>
              <a:t> or phosphorescence of the sample</a:t>
            </a:r>
          </a:p>
          <a:p>
            <a:pPr algn="just" eaLnBrk="1" fontAlgn="auto" hangingPunct="1">
              <a:lnSpc>
                <a:spcPts val="1608"/>
              </a:lnSpc>
              <a:spcBef>
                <a:spcPts val="0"/>
              </a:spcBef>
              <a:spcAft>
                <a:spcPts val="0"/>
              </a:spcAft>
              <a:defRPr/>
            </a:pPr>
            <a:r>
              <a:rPr lang="en-US" sz="1300" dirty="0">
                <a:latin typeface="Times New Roman"/>
              </a:rPr>
              <a:t>•    changes in refractive index at high </a:t>
            </a:r>
            <a:r>
              <a:rPr lang="en-US" sz="1300" dirty="0" err="1">
                <a:latin typeface="Times New Roman"/>
              </a:rPr>
              <a:t>analyte</a:t>
            </a:r>
            <a:r>
              <a:rPr lang="en-US" sz="1300" dirty="0">
                <a:latin typeface="Times New Roman"/>
              </a:rPr>
              <a:t> concentration</a:t>
            </a:r>
          </a:p>
          <a:p>
            <a:pPr algn="just" eaLnBrk="1" fontAlgn="auto" hangingPunct="1">
              <a:lnSpc>
                <a:spcPts val="1608"/>
              </a:lnSpc>
              <a:spcBef>
                <a:spcPts val="0"/>
              </a:spcBef>
              <a:spcAft>
                <a:spcPts val="0"/>
              </a:spcAft>
              <a:defRPr/>
            </a:pPr>
            <a:r>
              <a:rPr lang="en-US" sz="1300" dirty="0">
                <a:latin typeface="Times New Roman"/>
              </a:rPr>
              <a:t>•    shifts in chemical </a:t>
            </a:r>
            <a:r>
              <a:rPr lang="en-US" sz="1300" dirty="0" err="1">
                <a:latin typeface="Times New Roman"/>
              </a:rPr>
              <a:t>equilibria</a:t>
            </a:r>
            <a:r>
              <a:rPr lang="en-US" sz="1300" dirty="0">
                <a:latin typeface="Times New Roman"/>
              </a:rPr>
              <a:t> as a function of concentration</a:t>
            </a:r>
          </a:p>
          <a:p>
            <a:pPr marL="165100" indent="-165100" eaLnBrk="1" fontAlgn="auto" hangingPunct="1">
              <a:lnSpc>
                <a:spcPts val="1608"/>
              </a:lnSpc>
              <a:spcBef>
                <a:spcPts val="0"/>
              </a:spcBef>
              <a:spcAft>
                <a:spcPts val="0"/>
              </a:spcAft>
              <a:defRPr/>
            </a:pPr>
            <a:r>
              <a:rPr lang="en-US" sz="1300" dirty="0">
                <a:latin typeface="Times New Roman"/>
              </a:rPr>
              <a:t>•    non-monochromatic radiation, deviations can be minimized by using a relatively flat part of the absorption spectrum such as the maximum of an absorption band</a:t>
            </a:r>
          </a:p>
          <a:p>
            <a:pPr algn="just" eaLnBrk="1" fontAlgn="auto" hangingPunct="1">
              <a:lnSpc>
                <a:spcPts val="1608"/>
              </a:lnSpc>
              <a:spcBef>
                <a:spcPts val="0"/>
              </a:spcBef>
              <a:spcAft>
                <a:spcPts val="0"/>
              </a:spcAft>
              <a:defRPr/>
            </a:pPr>
            <a:r>
              <a:rPr lang="en-US" sz="1300" dirty="0">
                <a:latin typeface="Times New Roman"/>
              </a:rPr>
              <a:t>•    stray light</a:t>
            </a:r>
          </a:p>
        </p:txBody>
      </p:sp>
      <p:sp>
        <p:nvSpPr>
          <p:cNvPr id="75779" name="Rectangle 2"/>
          <p:cNvSpPr>
            <a:spLocks noChangeArrowheads="1"/>
          </p:cNvSpPr>
          <p:nvPr/>
        </p:nvSpPr>
        <p:spPr bwMode="auto">
          <a:xfrm>
            <a:off x="3657600" y="10363200"/>
            <a:ext cx="176213"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sz="1100">
                <a:latin typeface="Times New Roman" panose="02020603050405020304" pitchFamily="18" charset="0"/>
              </a:rPr>
              <a:t>74</a:t>
            </a:r>
          </a:p>
        </p:txBody>
      </p:sp>
    </p:spTree>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305</TotalTime>
  <Words>819</Words>
  <Application>Microsoft Office PowerPoint</Application>
  <PresentationFormat>Custom</PresentationFormat>
  <Paragraphs>58</Paragraphs>
  <Slides>5</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vt:i4>
      </vt:variant>
    </vt:vector>
  </HeadingPairs>
  <TitlesOfParts>
    <vt:vector size="14" baseType="lpstr">
      <vt:lpstr>Calibri</vt:lpstr>
      <vt:lpstr>Arial</vt:lpstr>
      <vt:lpstr>Times New Roman</vt:lpstr>
      <vt:lpstr>Candara</vt:lpstr>
      <vt:lpstr>Segoe UI</vt:lpstr>
      <vt:lpstr>Impact</vt:lpstr>
      <vt:lpstr>Verdana</vt:lpstr>
      <vt:lpstr>Symbol</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Medical dept</dc:creator>
  <cp:keywords/>
  <cp:lastModifiedBy>hp</cp:lastModifiedBy>
  <cp:revision>39</cp:revision>
  <dcterms:modified xsi:type="dcterms:W3CDTF">2018-11-17T15:14:46Z</dcterms:modified>
</cp:coreProperties>
</file>